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276" r:id="rId3"/>
    <p:sldId id="277" r:id="rId4"/>
    <p:sldId id="282" r:id="rId5"/>
    <p:sldId id="279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  <p:embeddedFont>
      <p:font typeface="等线" panose="02010600030101010101" pitchFamily="2" charset="-122"/>
      <p:regular r:id="rId10"/>
      <p:bold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01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2341-1F09-60F5-1EC6-AF9BA466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FDDEE-BDDD-85AE-52B7-39E3F4673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7DE00-A26A-16D9-A95E-AD20A76C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DD01-5248-DAF9-FDDC-CF88989B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2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6216-D463-1597-F14A-691BC3B3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5D39A-4250-C656-FE02-4CAAF2AF1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4220F-2082-1279-6AB0-BB562D149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60DB-AEDC-0310-4D01-E17215E02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23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noProof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网络安全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62E1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kumimoji="0" lang="en-US" altLang="zh-CN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7CC1-808F-BADB-F0D0-69764C2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B756DA46-6E01-64DB-7DD8-051A7075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659E9A1-150F-91A1-A2C5-D3C7381D6D95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744054E-38D6-7961-7866-92125BAA61A1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469932-6BCC-8F09-55A2-44E21B3F6D55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7-2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：拒绝服务与分布式拒绝服务攻击的产生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878192F-A219-1409-B7FF-D6578B9AFFAF}"/>
              </a:ext>
            </a:extLst>
          </p:cNvPr>
          <p:cNvSpPr/>
          <p:nvPr/>
        </p:nvSpPr>
        <p:spPr>
          <a:xfrm>
            <a:off x="529048" y="1217528"/>
            <a:ext cx="10800038" cy="538098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31316199-2BAE-7268-1EC4-376768941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1020433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D2B0EFEE-BD7E-C89F-D737-E33F5B344E71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F823156-4D26-D169-6D05-0EBC09F9ACBB}"/>
              </a:ext>
            </a:extLst>
          </p:cNvPr>
          <p:cNvSpPr/>
          <p:nvPr/>
        </p:nvSpPr>
        <p:spPr>
          <a:xfrm>
            <a:off x="838825" y="2188413"/>
            <a:ext cx="5347791" cy="4326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拒绝服务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DoS 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的产生方式</a:t>
            </a:r>
            <a:endParaRPr lang="en-US" altLang="zh-CN" b="1" dirty="0">
              <a:solidFill>
                <a:srgbClr val="00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（常使用虚假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地址）：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向特定服务器快速发送大量任意分组，导致服务器过载瘫痪。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发送大量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TCP SYN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报文段，耗尽服务器连接资源（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SYN flooding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重复建立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TCP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连接并发送无用报文段。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4.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发送不完整的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数据报分片，使目的主机持续等待组装。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向多个网络发送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ICMP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回送请求，引发大量响应导致网络拥塞（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Smurf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攻击）。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077751-4565-9A00-AB1E-0BBFF716E359}"/>
              </a:ext>
            </a:extLst>
          </p:cNvPr>
          <p:cNvSpPr txBox="1"/>
          <p:nvPr/>
        </p:nvSpPr>
        <p:spPr>
          <a:xfrm>
            <a:off x="429344" y="1293800"/>
            <a:ext cx="939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拒绝服务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Denial of Service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）和分布式拒绝服务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DDoS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Distributed DoS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）这两种攻击是怎样产生的？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6969F2-9F57-B19E-BAC2-0D0F060577C1}"/>
              </a:ext>
            </a:extLst>
          </p:cNvPr>
          <p:cNvSpPr txBox="1"/>
          <p:nvPr/>
        </p:nvSpPr>
        <p:spPr>
          <a:xfrm>
            <a:off x="6376088" y="2609949"/>
            <a:ext cx="4539047" cy="220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分布式拒绝服务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DDoS 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的产生方式：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攻击者获取大量主机账号，秘密安装从属程序。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攻击者通过主程序控制所有从属程序，同一时刻向目标主机发起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DoS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攻击，破坏性极强。</a:t>
            </a:r>
          </a:p>
        </p:txBody>
      </p:sp>
    </p:spTree>
    <p:extLst>
      <p:ext uri="{BB962C8B-B14F-4D97-AF65-F5344CB8AC3E}">
        <p14:creationId xmlns:p14="http://schemas.microsoft.com/office/powerpoint/2010/main" val="248702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9087-969D-05F9-F056-09C3CE44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A125F68-8F5A-0D4F-E866-B5CC4069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9C7EAE5A-F8C7-1CFD-D75F-C8C3C7E53C54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FC6FBE6-D4AA-8FA0-1679-0C362A509D7C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F849ACC-5B16-480D-8375-FB9ACE5906C0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7-5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RSA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加密和解密示例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53FB11CA-488C-13C4-8C24-69B8FCE517C0}"/>
              </a:ext>
            </a:extLst>
          </p:cNvPr>
          <p:cNvSpPr/>
          <p:nvPr/>
        </p:nvSpPr>
        <p:spPr>
          <a:xfrm>
            <a:off x="932866" y="1389999"/>
            <a:ext cx="10800038" cy="514768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E87AD878-1F71-B0E3-31BB-16ED7D99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660654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20CC64-5E53-727A-4887-3B3145F87416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8A6660E-3F16-12BE-BBC2-C95B88F5EE04}"/>
              </a:ext>
            </a:extLst>
          </p:cNvPr>
          <p:cNvSpPr/>
          <p:nvPr/>
        </p:nvSpPr>
        <p:spPr>
          <a:xfrm>
            <a:off x="1271729" y="1915245"/>
            <a:ext cx="10122312" cy="3690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举一个说明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RSA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工作原理的例子，选择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p=5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q=7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e=5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，明文为英文字母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o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，完成加密和解密过程。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1.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密钥生成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选择素数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p=5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q=7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，计算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n=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p×q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=35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</a:t>
            </a:r>
            <a:r>
              <a:rPr lang="el-GR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φ(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n)=(p-1)(q-1)=24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选择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e=5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（与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24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互素），由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ed≡1 mod 24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，解得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d=29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5×29=145≡1 mod 24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）。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公钥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PK=(5,35)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，私钥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SK=(29,35)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2.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明文转换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：英文字母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o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对应序号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X=15&lt;35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）（因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759375=21696×35+15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）。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3.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加密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Y=Xᵉ mod n=15⁵ mod 35=759375 mod 35=15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，即密文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Y=15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4.</a:t>
            </a: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解密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X=Yᵈ mod n=15²⁹ 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mod 35=15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，还原为字母 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o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AD472-3156-4F3F-58AA-928C038B77B8}"/>
              </a:ext>
            </a:extLst>
          </p:cNvPr>
          <p:cNvSpPr txBox="1"/>
          <p:nvPr/>
        </p:nvSpPr>
        <p:spPr>
          <a:xfrm>
            <a:off x="429343" y="1293800"/>
            <a:ext cx="1128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能否举一个实际的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RSA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加密和解密的例子？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405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438</Words>
  <Application>Microsoft Office PowerPoint</Application>
  <PresentationFormat>宽屏</PresentationFormat>
  <Paragraphs>44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MiSans</vt:lpstr>
      <vt:lpstr>Calibri</vt:lpstr>
      <vt:lpstr>Arial</vt:lpstr>
      <vt:lpstr>宋体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31</cp:revision>
  <dcterms:created xsi:type="dcterms:W3CDTF">2025-12-03T01:33:56Z</dcterms:created>
  <dcterms:modified xsi:type="dcterms:W3CDTF">2025-12-29T09:56:09Z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